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97" r:id="rId3"/>
    <p:sldId id="298" r:id="rId4"/>
    <p:sldId id="290" r:id="rId5"/>
    <p:sldId id="291" r:id="rId6"/>
    <p:sldId id="292" r:id="rId7"/>
    <p:sldId id="299" r:id="rId8"/>
    <p:sldId id="281" r:id="rId9"/>
    <p:sldId id="293" r:id="rId10"/>
    <p:sldId id="300" r:id="rId11"/>
    <p:sldId id="301" r:id="rId12"/>
    <p:sldId id="294" r:id="rId13"/>
    <p:sldId id="296" r:id="rId14"/>
  </p:sldIdLst>
  <p:sldSz cx="5765800" cy="3244850"/>
  <p:notesSz cx="5765800" cy="3244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7F"/>
    <a:srgbClr val="E6E6E6"/>
    <a:srgbClr val="DDDDDD"/>
    <a:srgbClr val="99CCFF"/>
    <a:srgbClr val="4978B1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94171" autoAdjust="0"/>
  </p:normalViewPr>
  <p:slideViewPr>
    <p:cSldViewPr>
      <p:cViewPr>
        <p:scale>
          <a:sx n="240" d="100"/>
          <a:sy n="240" d="100"/>
        </p:scale>
        <p:origin x="-738" y="-72"/>
      </p:cViewPr>
      <p:guideLst>
        <p:guide orient="horz" pos="2880"/>
        <p:guide pos="2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pPr/>
              <a:t>01.12.2020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035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4DAA-301E-48B1-AACA-8F21E3D14C4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171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991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711B1-E6CB-4B4E-8EA3-AC4E93AB5EF9}" type="datetime1">
              <a:rPr lang="en-US" smtClean="0"/>
              <a:t>12/1/2020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CC91D-972C-44F6-A385-9F37EF5E45D7}" type="datetime1">
              <a:rPr lang="en-US" smtClean="0"/>
              <a:t>12/1/2020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67088-BE0C-4B49-9746-04425D8006F1}" type="datetime1">
              <a:rPr lang="en-US" smtClean="0"/>
              <a:t>12/1/2020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5E61E-E06D-491E-8112-20170478CAFE}" type="datetime1">
              <a:rPr lang="en-US" smtClean="0"/>
              <a:t>12/1/2020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2F412-C06F-46C8-8553-F868327A0AEF}" type="datetime1">
              <a:rPr lang="en-US" smtClean="0"/>
              <a:t>12/1/2020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290" y="3017710"/>
            <a:ext cx="1326134" cy="276999"/>
          </a:xfrm>
        </p:spPr>
        <p:txBody>
          <a:bodyPr/>
          <a:lstStyle/>
          <a:p>
            <a:fld id="{B2E7C839-A146-4D8C-B4F0-2431B9004353}" type="datetime1">
              <a:rPr lang="en-US" smtClean="0"/>
              <a:t>12/1/2020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60372" y="3017710"/>
            <a:ext cx="1845056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151376" y="3017710"/>
            <a:ext cx="1326134" cy="276999"/>
          </a:xfrm>
        </p:spPr>
        <p:txBody>
          <a:bodyPr/>
          <a:lstStyle/>
          <a:p>
            <a:fld id="{FAA6C436-0D4A-4340-A2B7-930FFE7E96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BED9E-0221-48A3-8572-977A97918742}" type="datetime1">
              <a:rPr lang="en-US" smtClean="0"/>
              <a:t>12/1/2020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sldNum="0"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7.emf"/><Relationship Id="rId4" Type="http://schemas.openxmlformats.org/officeDocument/2006/relationships/package" Target="../embeddings/_________Microsoft_Word1.doc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Санкт-Петербург, 20 ноября 2020 года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500" y="2367075"/>
            <a:ext cx="3290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Для участников казначейского </a:t>
            </a:r>
            <a:r>
              <a:rPr lang="ru-RU" sz="800" dirty="0" smtClean="0"/>
              <a:t>сопровождения, </a:t>
            </a:r>
            <a:r>
              <a:rPr lang="ru-RU" sz="800" dirty="0" err="1" smtClean="0"/>
              <a:t>обслуживающихся</a:t>
            </a:r>
            <a:r>
              <a:rPr lang="ru-RU" sz="800" dirty="0" smtClean="0"/>
              <a:t> на лицевых счетах с кодом 41</a:t>
            </a:r>
            <a:endParaRPr lang="ru-RU" sz="800" dirty="0"/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1200" dirty="0"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87617" y="43319"/>
            <a:ext cx="1143000" cy="359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500" dirty="0" smtClean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  <a:endParaRPr lang="ru-RU" sz="5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1100138"/>
            <a:ext cx="4572000" cy="104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2398" y="218559"/>
            <a:ext cx="2819400" cy="184666"/>
          </a:xfrm>
        </p:spPr>
        <p:txBody>
          <a:bodyPr/>
          <a:lstStyle/>
          <a:p>
            <a:r>
              <a:rPr lang="ru-RU" dirty="0"/>
              <a:t>Трансформация системы счетов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9407" y="635113"/>
            <a:ext cx="1497248" cy="24076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62" tIns="28831" rIns="57662" bIns="28831" rtlCol="0" anchor="t"/>
          <a:lstStyle/>
          <a:p>
            <a:pPr algn="ctr"/>
            <a:r>
              <a:rPr lang="ru-RU" sz="900" b="1" dirty="0">
                <a:solidFill>
                  <a:srgbClr val="11437F"/>
                </a:solidFill>
              </a:rPr>
              <a:t>Банк России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38584" y="635113"/>
            <a:ext cx="2088632" cy="24076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62" tIns="28831" rIns="57662" bIns="28831" rtlCol="0" anchor="t"/>
          <a:lstStyle/>
          <a:p>
            <a:pPr algn="ctr"/>
            <a:r>
              <a:rPr lang="ru-RU" sz="900" b="1" dirty="0">
                <a:solidFill>
                  <a:srgbClr val="11437F"/>
                </a:solidFill>
              </a:rPr>
              <a:t>Казначейство России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018026" y="635114"/>
            <a:ext cx="1543772" cy="24076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62" tIns="28831" rIns="57662" bIns="28831" rtlCol="0" anchor="t"/>
          <a:lstStyle/>
          <a:p>
            <a:pPr algn="ctr"/>
            <a:r>
              <a:rPr lang="ru-RU" sz="900" b="1" dirty="0">
                <a:solidFill>
                  <a:srgbClr val="11437F"/>
                </a:solidFill>
              </a:rPr>
              <a:t>Казначейство России, финансовые органы, ГВФ</a:t>
            </a:r>
          </a:p>
        </p:txBody>
      </p:sp>
      <p:sp>
        <p:nvSpPr>
          <p:cNvPr id="7" name="Пятиугольник 6"/>
          <p:cNvSpPr/>
          <p:nvPr/>
        </p:nvSpPr>
        <p:spPr>
          <a:xfrm>
            <a:off x="1248319" y="1584226"/>
            <a:ext cx="1838904" cy="1111320"/>
          </a:xfrm>
          <a:prstGeom prst="homePlate">
            <a:avLst>
              <a:gd name="adj" fmla="val 21953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62" tIns="28831" rIns="57662" bIns="28831" rtlCol="0" anchor="ctr"/>
          <a:lstStyle/>
          <a:p>
            <a:pPr>
              <a:spcAft>
                <a:spcPts val="189"/>
              </a:spcAft>
            </a:pPr>
            <a:r>
              <a:rPr lang="ru-RU" sz="700" dirty="0">
                <a:solidFill>
                  <a:schemeClr val="tx1"/>
                </a:solidFill>
              </a:rPr>
              <a:t>Средства федерального бюджета</a:t>
            </a:r>
          </a:p>
          <a:p>
            <a:pPr>
              <a:spcAft>
                <a:spcPts val="189"/>
              </a:spcAft>
            </a:pPr>
            <a:r>
              <a:rPr lang="ru-RU" sz="700" dirty="0">
                <a:solidFill>
                  <a:schemeClr val="tx1"/>
                </a:solidFill>
              </a:rPr>
              <a:t>Средства бюджетов субъектов</a:t>
            </a:r>
          </a:p>
          <a:p>
            <a:pPr>
              <a:spcAft>
                <a:spcPts val="189"/>
              </a:spcAft>
            </a:pPr>
            <a:r>
              <a:rPr lang="ru-RU" sz="700" dirty="0">
                <a:solidFill>
                  <a:schemeClr val="tx1"/>
                </a:solidFill>
              </a:rPr>
              <a:t>Средства местных бюджетов</a:t>
            </a:r>
          </a:p>
          <a:p>
            <a:pPr>
              <a:spcAft>
                <a:spcPts val="189"/>
              </a:spcAft>
            </a:pPr>
            <a:r>
              <a:rPr lang="ru-RU" sz="700" dirty="0">
                <a:solidFill>
                  <a:schemeClr val="tx1"/>
                </a:solidFill>
              </a:rPr>
              <a:t>Средства внебюджетных фондов</a:t>
            </a:r>
          </a:p>
          <a:p>
            <a:pPr>
              <a:spcAft>
                <a:spcPts val="189"/>
              </a:spcAft>
            </a:pPr>
            <a:r>
              <a:rPr lang="ru-RU" sz="700" dirty="0">
                <a:solidFill>
                  <a:schemeClr val="tx1"/>
                </a:solidFill>
              </a:rPr>
              <a:t>Учет и распределение доходов</a:t>
            </a:r>
          </a:p>
          <a:p>
            <a:pPr>
              <a:spcAft>
                <a:spcPts val="189"/>
              </a:spcAft>
            </a:pPr>
            <a:r>
              <a:rPr lang="ru-RU" sz="700" dirty="0">
                <a:solidFill>
                  <a:schemeClr val="tx1"/>
                </a:solidFill>
              </a:rPr>
              <a:t>Средства юридических лиц – </a:t>
            </a:r>
            <a:r>
              <a:rPr lang="ru-RU" sz="700" dirty="0" err="1">
                <a:solidFill>
                  <a:schemeClr val="tx1"/>
                </a:solidFill>
              </a:rPr>
              <a:t>неучастников</a:t>
            </a:r>
            <a:r>
              <a:rPr lang="ru-RU" sz="700" dirty="0">
                <a:solidFill>
                  <a:schemeClr val="tx1"/>
                </a:solidFill>
              </a:rPr>
              <a:t> бюджетного процесса</a:t>
            </a:r>
          </a:p>
          <a:p>
            <a:pPr>
              <a:spcAft>
                <a:spcPts val="189"/>
              </a:spcAft>
            </a:pPr>
            <a:r>
              <a:rPr lang="ru-RU" sz="700" dirty="0">
                <a:solidFill>
                  <a:schemeClr val="tx1"/>
                </a:solidFill>
              </a:rPr>
              <a:t>Средства, поступающие во временное распоряжение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4126" y="1994263"/>
            <a:ext cx="1044316" cy="550668"/>
          </a:xfrm>
          <a:prstGeom prst="rect">
            <a:avLst/>
          </a:prstGeom>
          <a:noFill/>
        </p:spPr>
        <p:txBody>
          <a:bodyPr wrap="square" lIns="57662" tIns="28831" rIns="57662" bIns="28831" rtlCol="0">
            <a:spAutoFit/>
          </a:bodyPr>
          <a:lstStyle/>
          <a:p>
            <a:r>
              <a:rPr lang="ru-RU" sz="800" b="1" strike="sngStrike" dirty="0"/>
              <a:t>Банковские </a:t>
            </a:r>
            <a:br>
              <a:rPr lang="ru-RU" sz="800" b="1" strike="sngStrike" dirty="0"/>
            </a:br>
            <a:r>
              <a:rPr lang="ru-RU" sz="800" b="1" strike="sngStrike" dirty="0"/>
              <a:t>счета</a:t>
            </a:r>
          </a:p>
          <a:p>
            <a:r>
              <a:rPr lang="ru-RU" sz="800" dirty="0"/>
              <a:t>более</a:t>
            </a:r>
            <a:r>
              <a:rPr lang="en-US" sz="800" dirty="0"/>
              <a:t> 4</a:t>
            </a:r>
            <a:r>
              <a:rPr lang="ru-RU" sz="800" dirty="0"/>
              <a:t>4</a:t>
            </a:r>
            <a:r>
              <a:rPr lang="en-US" sz="800" dirty="0"/>
              <a:t> </a:t>
            </a:r>
            <a:r>
              <a:rPr lang="ru-RU" sz="800" dirty="0"/>
              <a:t>тыс. счетов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87223" y="1994263"/>
            <a:ext cx="839993" cy="304446"/>
          </a:xfrm>
          <a:prstGeom prst="rect">
            <a:avLst/>
          </a:prstGeom>
          <a:noFill/>
        </p:spPr>
        <p:txBody>
          <a:bodyPr wrap="square" lIns="57662" tIns="28831" rIns="57662" bIns="28831" rtlCol="0">
            <a:spAutoFit/>
          </a:bodyPr>
          <a:lstStyle/>
          <a:p>
            <a:r>
              <a:rPr lang="ru-RU" sz="800" b="1" dirty="0"/>
              <a:t>Казначейские счета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18026" y="1709883"/>
            <a:ext cx="1543772" cy="919999"/>
          </a:xfrm>
          <a:prstGeom prst="rect">
            <a:avLst/>
          </a:prstGeom>
          <a:noFill/>
        </p:spPr>
        <p:txBody>
          <a:bodyPr wrap="square" lIns="57662" tIns="28831" rIns="57662" bIns="28831" rtlCol="0">
            <a:spAutoFit/>
          </a:bodyPr>
          <a:lstStyle/>
          <a:p>
            <a:pPr algn="ctr"/>
            <a:r>
              <a:rPr lang="ru-RU" sz="800" b="1" dirty="0"/>
              <a:t>Лицевые счета</a:t>
            </a:r>
            <a:r>
              <a:rPr lang="ru-RU" sz="800" dirty="0"/>
              <a:t>, открытые участникам бюджетного процесса, бюджетным и автономным учреждениям, юридическим лицам – </a:t>
            </a:r>
            <a:r>
              <a:rPr lang="ru-RU" sz="800" dirty="0" err="1"/>
              <a:t>неучастникам</a:t>
            </a:r>
            <a:r>
              <a:rPr lang="ru-RU" sz="800" dirty="0"/>
              <a:t> бюджетного процесса</a:t>
            </a:r>
            <a:endParaRPr lang="ru-RU" sz="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49407" y="1182341"/>
            <a:ext cx="1497248" cy="181336"/>
          </a:xfrm>
          <a:prstGeom prst="rect">
            <a:avLst/>
          </a:prstGeom>
          <a:noFill/>
        </p:spPr>
        <p:txBody>
          <a:bodyPr wrap="square" lIns="57662" tIns="28831" rIns="57662" bIns="28831" rtlCol="0">
            <a:spAutoFit/>
          </a:bodyPr>
          <a:lstStyle/>
          <a:p>
            <a:pPr algn="ctr"/>
            <a:r>
              <a:rPr lang="ru-RU" sz="800" b="1" dirty="0"/>
              <a:t>Единый казначейский счет</a:t>
            </a:r>
          </a:p>
        </p:txBody>
      </p:sp>
      <p:pic>
        <p:nvPicPr>
          <p:cNvPr id="16386" name="Picture 2" descr="C:\Users\2914\Downloads\pngfuel.co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154" y="1043060"/>
            <a:ext cx="159034" cy="158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2914\Downloads\pngfuel.co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712" y="1872293"/>
            <a:ext cx="159034" cy="158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ject 2"/>
          <p:cNvSpPr/>
          <p:nvPr/>
        </p:nvSpPr>
        <p:spPr>
          <a:xfrm flipV="1">
            <a:off x="1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1" y="43319"/>
            <a:ext cx="919417" cy="35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21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38755" y="253927"/>
            <a:ext cx="2930948" cy="138499"/>
          </a:xfrm>
        </p:spPr>
        <p:txBody>
          <a:bodyPr/>
          <a:lstStyle/>
          <a:p>
            <a:r>
              <a:rPr lang="ru-RU" sz="900" dirty="0"/>
              <a:t>Соответствие банковских счетов казначейским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385920"/>
              </p:ext>
            </p:extLst>
          </p:nvPr>
        </p:nvGraphicFramePr>
        <p:xfrm>
          <a:off x="96097" y="612916"/>
          <a:ext cx="2815113" cy="2663126"/>
        </p:xfrm>
        <a:graphic>
          <a:graphicData uri="http://schemas.openxmlformats.org/drawingml/2006/table">
            <a:tbl>
              <a:tblPr firstRow="1">
                <a:tableStyleId>{D27102A9-8310-4765-A935-A1911B00CA55}</a:tableStyleId>
              </a:tblPr>
              <a:tblGrid>
                <a:gridCol w="10443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891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718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76167">
                <a:tc>
                  <a:txBody>
                    <a:bodyPr/>
                    <a:lstStyle/>
                    <a:p>
                      <a:r>
                        <a:rPr lang="ru-RU" sz="400" dirty="0"/>
                        <a:t>Наименование казначейского счета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400" dirty="0"/>
                        <a:t>Кому открывается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400" dirty="0"/>
                        <a:t>Соответствие действующих балансовых счетов перспективным казначейским счетам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3108">
                <a:tc rowSpan="4">
                  <a:txBody>
                    <a:bodyPr/>
                    <a:lstStyle/>
                    <a:p>
                      <a:r>
                        <a:rPr lang="ru-RU" sz="400" b="1" dirty="0"/>
                        <a:t>1) единый счет бюджета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00" dirty="0"/>
                        <a:t>Федеральному казначейству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400" dirty="0"/>
                        <a:t>40105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03211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0795">
                <a:tc vMerge="1">
                  <a:txBody>
                    <a:bodyPr/>
                    <a:lstStyle/>
                    <a:p>
                      <a:endParaRPr lang="ru-RU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финансовому органу субъекта Российской Федерации</a:t>
                      </a:r>
                    </a:p>
                  </a:txBody>
                  <a:tcPr marL="56750" marR="57658" marT="22711" marB="2271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40201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03221</a:t>
                      </a:r>
                    </a:p>
                  </a:txBody>
                  <a:tcPr marL="56750" marR="57658" marT="22711" marB="22711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0795">
                <a:tc vMerge="1">
                  <a:txBody>
                    <a:bodyPr/>
                    <a:lstStyle/>
                    <a:p>
                      <a:endParaRPr lang="ru-RU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финансовому органу </a:t>
                      </a:r>
                      <a:br>
                        <a:rPr lang="ru-RU" sz="400" dirty="0"/>
                      </a:br>
                      <a:r>
                        <a:rPr lang="ru-RU" sz="400" dirty="0"/>
                        <a:t>муниципального образования</a:t>
                      </a:r>
                    </a:p>
                  </a:txBody>
                  <a:tcPr marL="56750" marR="57658" marT="22711" marB="22711"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40204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03231</a:t>
                      </a:r>
                      <a:endParaRPr lang="ru-RU" sz="400" dirty="0"/>
                    </a:p>
                  </a:txBody>
                  <a:tcPr marL="56750" marR="57658" marT="22711" marB="22711"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6167">
                <a:tc vMerge="1">
                  <a:txBody>
                    <a:bodyPr/>
                    <a:lstStyle/>
                    <a:p>
                      <a:endParaRPr lang="ru-RU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органу управления государственным внебюджетным фондом</a:t>
                      </a:r>
                    </a:p>
                  </a:txBody>
                  <a:tcPr marL="56750" marR="57658" marT="22711" marB="22711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40401 (ПФР)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03241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aseline="0" dirty="0">
                          <a:sym typeface="Wingdings"/>
                        </a:rPr>
                        <a:t>40402 (ФСС)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03251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aseline="0" dirty="0">
                          <a:solidFill>
                            <a:schemeClr val="tx1"/>
                          </a:solidFill>
                          <a:sym typeface="Wingdings"/>
                        </a:rPr>
                        <a:t>40403</a:t>
                      </a:r>
                      <a:r>
                        <a:rPr lang="ru-RU" sz="400" baseline="0" dirty="0">
                          <a:solidFill>
                            <a:schemeClr val="tx1"/>
                          </a:solidFill>
                        </a:rPr>
                        <a:t> (ФФОМС) </a:t>
                      </a:r>
                      <a:r>
                        <a:rPr lang="ru-RU" sz="400" baseline="0" dirty="0">
                          <a:solidFill>
                            <a:schemeClr val="tx1"/>
                          </a:solidFill>
                          <a:sym typeface="Wingdings"/>
                        </a:rPr>
                        <a:t> 03261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aseline="0" dirty="0">
                          <a:solidFill>
                            <a:schemeClr val="tx1"/>
                          </a:solidFill>
                          <a:sym typeface="Wingdings"/>
                        </a:rPr>
                        <a:t>40404</a:t>
                      </a:r>
                      <a:r>
                        <a:rPr lang="ru-RU" sz="400" baseline="0" dirty="0">
                          <a:solidFill>
                            <a:schemeClr val="tx1"/>
                          </a:solidFill>
                        </a:rPr>
                        <a:t> (ТФОМС) </a:t>
                      </a:r>
                      <a:r>
                        <a:rPr lang="ru-RU" sz="400" baseline="0" dirty="0">
                          <a:solidFill>
                            <a:schemeClr val="tx1"/>
                          </a:solidFill>
                          <a:sym typeface="Wingdings"/>
                        </a:rPr>
                        <a:t> 03271</a:t>
                      </a:r>
                    </a:p>
                  </a:txBody>
                  <a:tcPr marL="56750" marR="57658" marT="22711" marB="22711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6167">
                <a:tc>
                  <a:txBody>
                    <a:bodyPr/>
                    <a:lstStyle/>
                    <a:p>
                      <a:r>
                        <a:rPr lang="ru-RU" sz="400" b="1" dirty="0"/>
                        <a:t>2) казначейский счет для осуществления и отражения операций по учету и распределению поступлений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Федеральному казначейству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40101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03100</a:t>
                      </a:r>
                      <a:endParaRPr lang="ru-RU" sz="400" dirty="0"/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03108">
                <a:tc rowSpan="4">
                  <a:txBody>
                    <a:bodyPr/>
                    <a:lstStyle/>
                    <a:p>
                      <a:r>
                        <a:rPr lang="ru-RU" sz="400" b="1" dirty="0"/>
                        <a:t>3) казначейский счет для осуществления и отражения операций с денежными средствами, поступающими во временное распоряжение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00" dirty="0"/>
                        <a:t>Федеральному казначейству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400" dirty="0"/>
                        <a:t>40302(1)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03212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60795">
                <a:tc vMerge="1">
                  <a:txBody>
                    <a:bodyPr/>
                    <a:lstStyle/>
                    <a:p>
                      <a:endParaRPr lang="ru-RU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финансовому органу субъекта Российской Федерации</a:t>
                      </a:r>
                    </a:p>
                  </a:txBody>
                  <a:tcPr marL="56750" marR="57658" marT="22711" marB="22711"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aseline="0" dirty="0"/>
                        <a:t>40302(2) </a:t>
                      </a:r>
                      <a:r>
                        <a:rPr lang="ru-RU" sz="400" baseline="0" dirty="0">
                          <a:sym typeface="Wingdings"/>
                        </a:rPr>
                        <a:t> 03222</a:t>
                      </a:r>
                    </a:p>
                  </a:txBody>
                  <a:tcPr marL="56750" marR="57658" marT="22711" marB="22711"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60795">
                <a:tc vMerge="1">
                  <a:txBody>
                    <a:bodyPr/>
                    <a:lstStyle/>
                    <a:p>
                      <a:endParaRPr lang="ru-RU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финансовому органу </a:t>
                      </a:r>
                      <a:br>
                        <a:rPr lang="ru-RU" sz="400" dirty="0"/>
                      </a:br>
                      <a:r>
                        <a:rPr lang="ru-RU" sz="400" dirty="0"/>
                        <a:t>муниципального образования</a:t>
                      </a:r>
                    </a:p>
                  </a:txBody>
                  <a:tcPr marL="56750" marR="57658" marT="22711" marB="2271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aseline="0" dirty="0">
                          <a:sym typeface="Wingdings"/>
                        </a:rPr>
                        <a:t>40302(3)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03232</a:t>
                      </a:r>
                    </a:p>
                  </a:txBody>
                  <a:tcPr marL="56750" marR="57658" marT="22711" marB="22711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6167">
                <a:tc vMerge="1">
                  <a:txBody>
                    <a:bodyPr/>
                    <a:lstStyle/>
                    <a:p>
                      <a:endParaRPr lang="ru-RU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органу управления государственным внебюджетным фондом</a:t>
                      </a:r>
                    </a:p>
                  </a:txBody>
                  <a:tcPr marL="56750" marR="57658" marT="22711" marB="22711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aseline="0" dirty="0">
                          <a:sym typeface="Wingdings"/>
                        </a:rPr>
                        <a:t>40302(7)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03242 (ПФР)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aseline="0" dirty="0">
                          <a:sym typeface="Wingdings"/>
                        </a:rPr>
                        <a:t>40302(7)  03252 (ФСС)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aseline="0" dirty="0">
                          <a:solidFill>
                            <a:schemeClr val="tx1"/>
                          </a:solidFill>
                          <a:sym typeface="Wingdings"/>
                        </a:rPr>
                        <a:t>40302(8)</a:t>
                      </a:r>
                      <a:r>
                        <a:rPr lang="ru-RU" sz="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03262 (ФФОМС)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aseline="0" dirty="0">
                          <a:solidFill>
                            <a:schemeClr val="tx1"/>
                          </a:solidFill>
                          <a:sym typeface="Wingdings"/>
                        </a:rPr>
                        <a:t>40302(8)</a:t>
                      </a:r>
                      <a:r>
                        <a:rPr lang="ru-RU" sz="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03272 (ТФОМС)</a:t>
                      </a:r>
                    </a:p>
                  </a:txBody>
                  <a:tcPr marL="56750" marR="57658" marT="22711" marB="22711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03108">
                <a:tc rowSpan="3">
                  <a:txBody>
                    <a:bodyPr/>
                    <a:lstStyle/>
                    <a:p>
                      <a:r>
                        <a:rPr lang="ru-RU" sz="400" b="1" dirty="0"/>
                        <a:t>4) казначейский счет для осуществления и отражения операций с денежными средствами бюджетных и автономных учреждений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400" dirty="0"/>
                        <a:t>Федеральному казначейству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400" dirty="0"/>
                        <a:t>40501(2)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03214</a:t>
                      </a:r>
                      <a:endParaRPr lang="ru-RU" sz="400" dirty="0">
                        <a:solidFill>
                          <a:srgbClr val="FF0000"/>
                        </a:solidFill>
                      </a:endParaRP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60795">
                <a:tc v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финансовому органу субъекта Российской Федерации</a:t>
                      </a:r>
                    </a:p>
                  </a:txBody>
                  <a:tcPr marL="56750" marR="57658" marT="22711" marB="22711"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aseline="0" dirty="0">
                          <a:sym typeface="Wingdings"/>
                        </a:rPr>
                        <a:t>40601(1)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03224</a:t>
                      </a:r>
                    </a:p>
                  </a:txBody>
                  <a:tcPr marL="56750" marR="57658" marT="22711" marB="22711"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60795">
                <a:tc v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финансовому органу </a:t>
                      </a:r>
                      <a:br>
                        <a:rPr lang="ru-RU" sz="400" dirty="0"/>
                      </a:br>
                      <a:r>
                        <a:rPr lang="ru-RU" sz="400" dirty="0"/>
                        <a:t>муниципального образования</a:t>
                      </a:r>
                    </a:p>
                  </a:txBody>
                  <a:tcPr marL="56750" marR="57658" marT="22711" marB="22711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40701(1)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03234</a:t>
                      </a:r>
                    </a:p>
                  </a:txBody>
                  <a:tcPr marL="56750" marR="57658" marT="22711" marB="22711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472365"/>
              </p:ext>
            </p:extLst>
          </p:nvPr>
        </p:nvGraphicFramePr>
        <p:xfrm>
          <a:off x="2928305" y="606481"/>
          <a:ext cx="2815113" cy="2207714"/>
        </p:xfrm>
        <a:graphic>
          <a:graphicData uri="http://schemas.openxmlformats.org/drawingml/2006/table">
            <a:tbl>
              <a:tblPr firstRow="1">
                <a:tableStyleId>{D27102A9-8310-4765-A935-A1911B00CA55}</a:tableStyleId>
              </a:tblPr>
              <a:tblGrid>
                <a:gridCol w="10443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891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718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76167">
                <a:tc>
                  <a:txBody>
                    <a:bodyPr/>
                    <a:lstStyle/>
                    <a:p>
                      <a:r>
                        <a:rPr lang="ru-RU" sz="400" dirty="0"/>
                        <a:t>Наименование казначейского счета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00" dirty="0"/>
                        <a:t>Кому открывается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00" dirty="0"/>
                        <a:t>Соответствие действующих балансовых счетов перспективным казначейским счетам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3853">
                <a:tc>
                  <a:txBody>
                    <a:bodyPr/>
                    <a:lstStyle/>
                    <a:p>
                      <a:r>
                        <a:rPr lang="ru-RU" sz="400" b="1" dirty="0"/>
                        <a:t>5) казначейский счет для осуществления и отражения операций с денежными средствами Фонда национального благосостояния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00" dirty="0"/>
                        <a:t>Федеральному казначейству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400" baseline="0" dirty="0">
                          <a:solidFill>
                            <a:schemeClr val="tx1"/>
                          </a:solidFill>
                        </a:rPr>
                        <a:t>40105</a:t>
                      </a:r>
                      <a:r>
                        <a:rPr lang="ru-RU" sz="4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03217</a:t>
                      </a:r>
                      <a:endParaRPr lang="ru-RU" sz="400" dirty="0"/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3108"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="1" dirty="0"/>
                        <a:t>6) казначейский счет для осуществления и отражения операций с денежными средствами юридических лиц, не являющихся участниками бюджетного процесса, бюджетными и автономными учреждениями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400" dirty="0"/>
                        <a:t>Федеральному казначейству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400" baseline="0" dirty="0"/>
                        <a:t>40501(1) </a:t>
                      </a:r>
                      <a:r>
                        <a:rPr lang="ru-RU" sz="400" baseline="0" dirty="0">
                          <a:sym typeface="Wingdings"/>
                        </a:rPr>
                        <a:t> 03215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0795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600" dirty="0"/>
                    </a:p>
                  </a:txBody>
                  <a:tcPr marL="90000" marT="36000" marB="36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финансовому органу субъекта Российской Федерации</a:t>
                      </a:r>
                    </a:p>
                  </a:txBody>
                  <a:tcPr marL="56750" marR="57658" marT="22711" marB="22711"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aseline="0" dirty="0">
                          <a:sym typeface="Wingdings"/>
                        </a:rPr>
                        <a:t>40601(2)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03225</a:t>
                      </a:r>
                    </a:p>
                  </a:txBody>
                  <a:tcPr marL="56750" marR="57658" marT="22711" marB="22711"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85323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600" dirty="0"/>
                    </a:p>
                  </a:txBody>
                  <a:tcPr marL="90000" marT="36000" marB="36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финансовому органу </a:t>
                      </a:r>
                      <a:br>
                        <a:rPr lang="ru-RU" sz="400" dirty="0"/>
                      </a:br>
                      <a:r>
                        <a:rPr lang="ru-RU" sz="400" dirty="0"/>
                        <a:t>муниципального образования</a:t>
                      </a:r>
                    </a:p>
                  </a:txBody>
                  <a:tcPr marL="56750" marR="57658" marT="22711" marB="22711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aseline="0" dirty="0">
                          <a:sym typeface="Wingdings"/>
                        </a:rPr>
                        <a:t>40701(2)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03235</a:t>
                      </a:r>
                      <a:endParaRPr lang="ru-RU" sz="400" dirty="0"/>
                    </a:p>
                  </a:txBody>
                  <a:tcPr marL="56750" marR="57658" marT="22711" marB="22711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03108">
                <a:tc rowSpan="3">
                  <a:txBody>
                    <a:bodyPr/>
                    <a:lstStyle/>
                    <a:p>
                      <a:r>
                        <a:rPr lang="ru-RU" sz="400" b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7) казначейский счет для осуществления и отражения операций с денежными средствами участников казначейского сопровождения*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Федеральному казначейству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4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40501(1) </a:t>
                      </a:r>
                      <a:r>
                        <a:rPr lang="ru-RU" sz="4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sym typeface="Wingdings"/>
                        </a:rPr>
                        <a:t> 03216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60795">
                <a:tc v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 marL="90000" marT="36000" marB="3600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финансовому органу субъекта Российской Федерации</a:t>
                      </a:r>
                      <a:endParaRPr lang="ru-RU" sz="400" baseline="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56750" marR="57658" marT="22711" marB="2271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sym typeface="Wingdings"/>
                        </a:rPr>
                        <a:t>40601(2)</a:t>
                      </a:r>
                      <a:r>
                        <a:rPr lang="ru-RU" sz="4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4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sym typeface="Wingdings"/>
                        </a:rPr>
                        <a:t> 03226</a:t>
                      </a:r>
                    </a:p>
                  </a:txBody>
                  <a:tcPr marL="56750" marR="57658" marT="22711" marB="22711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60795">
                <a:tc v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 marL="90000" marT="36000" marB="3600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финансовому органу </a:t>
                      </a:r>
                      <a:br>
                        <a:rPr lang="ru-RU" sz="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</a:br>
                      <a:r>
                        <a:rPr lang="ru-RU" sz="4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муниципального образования</a:t>
                      </a:r>
                    </a:p>
                  </a:txBody>
                  <a:tcPr marL="56750" marR="57658" marT="22711" marB="22711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sym typeface="Wingdings"/>
                        </a:rPr>
                        <a:t>40701(2)</a:t>
                      </a:r>
                      <a:r>
                        <a:rPr lang="ru-RU" sz="4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40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sym typeface="Wingdings"/>
                        </a:rPr>
                        <a:t> 03236</a:t>
                      </a:r>
                      <a:endParaRPr lang="ru-RU" sz="4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56750" marR="57658" marT="22711" marB="22711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18481">
                <a:tc rowSpan="2">
                  <a:txBody>
                    <a:bodyPr/>
                    <a:lstStyle/>
                    <a:p>
                      <a:r>
                        <a:rPr lang="ru-RU" sz="400" b="1" dirty="0"/>
                        <a:t>8) иные казначейские счета для осуществления и отражения операций в случаях, установленных Бюджетным кодексом РФ, а также иными законодательными и нормативными правовыми актами Правительства РФ, Минфина России и Казначейства России</a:t>
                      </a:r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400" dirty="0"/>
                        <a:t>Федеральному</a:t>
                      </a:r>
                      <a:r>
                        <a:rPr lang="ru-RU" sz="400" baseline="0" dirty="0"/>
                        <a:t> казначейству:</a:t>
                      </a:r>
                    </a:p>
                    <a:p>
                      <a:r>
                        <a:rPr lang="ru-RU" sz="400" baseline="0" dirty="0"/>
                        <a:t>– средства единого казначейского счета до выяснения принадлежности</a:t>
                      </a:r>
                      <a:endParaRPr lang="ru-RU" sz="400" dirty="0"/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400" dirty="0"/>
                    </a:p>
                    <a:p>
                      <a:r>
                        <a:rPr lang="en-US" sz="400" dirty="0"/>
                        <a:t>[</a:t>
                      </a:r>
                      <a:r>
                        <a:rPr lang="ru-RU" sz="400" dirty="0"/>
                        <a:t>отсутствует</a:t>
                      </a:r>
                      <a:r>
                        <a:rPr lang="en-US" sz="400" dirty="0"/>
                        <a:t>]</a:t>
                      </a:r>
                      <a:r>
                        <a:rPr lang="ru-RU" sz="400" dirty="0"/>
                        <a:t> 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03420</a:t>
                      </a:r>
                    </a:p>
                    <a:p>
                      <a:endParaRPr lang="ru-RU" sz="400" dirty="0"/>
                    </a:p>
                  </a:txBody>
                  <a:tcPr marL="56750" marR="57658" marT="22711" marB="22711"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8431">
                <a:tc vMerge="1">
                  <a:txBody>
                    <a:bodyPr/>
                    <a:lstStyle/>
                    <a:p>
                      <a:endParaRPr lang="ru-RU" sz="600" dirty="0"/>
                    </a:p>
                  </a:txBody>
                  <a:tcPr marL="90000" marT="36000" marB="36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" dirty="0"/>
                        <a:t>– финансовый результат по операциям по управлению остатками средств на едином казначейском счете</a:t>
                      </a:r>
                    </a:p>
                  </a:txBody>
                  <a:tcPr marL="56750" marR="57658" marT="22711" marB="22711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" dirty="0"/>
                        <a:t>[</a:t>
                      </a:r>
                      <a:r>
                        <a:rPr lang="ru-RU" sz="400" dirty="0"/>
                        <a:t>отсутствует</a:t>
                      </a:r>
                      <a:r>
                        <a:rPr lang="en-US" sz="400" dirty="0"/>
                        <a:t>]</a:t>
                      </a:r>
                      <a:r>
                        <a:rPr lang="ru-RU" sz="400" dirty="0"/>
                        <a:t> </a:t>
                      </a:r>
                      <a:r>
                        <a:rPr lang="ru-RU" sz="400" baseline="0" dirty="0"/>
                        <a:t> </a:t>
                      </a:r>
                      <a:r>
                        <a:rPr lang="ru-RU" sz="400" baseline="0" dirty="0">
                          <a:sym typeface="Wingdings"/>
                        </a:rPr>
                        <a:t> 04100</a:t>
                      </a:r>
                      <a:endParaRPr lang="ru-RU" sz="400" dirty="0"/>
                    </a:p>
                  </a:txBody>
                  <a:tcPr marL="56750" marR="57658" marT="22711" marB="22711"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038469" y="2803534"/>
            <a:ext cx="1725392" cy="304446"/>
          </a:xfrm>
          <a:prstGeom prst="rect">
            <a:avLst/>
          </a:prstGeom>
          <a:noFill/>
        </p:spPr>
        <p:txBody>
          <a:bodyPr wrap="square" lIns="57662" tIns="28831" rIns="57662" bIns="28831" rtlCol="0">
            <a:spAutoFit/>
          </a:bodyPr>
          <a:lstStyle/>
          <a:p>
            <a:pPr algn="r"/>
            <a:r>
              <a:rPr lang="ru-RU" sz="400" i="1" dirty="0">
                <a:solidFill>
                  <a:schemeClr val="bg1">
                    <a:lumMod val="50000"/>
                  </a:schemeClr>
                </a:solidFill>
              </a:rPr>
              <a:t>* после принятия Федерального закона «О внесении изменений в Бюджетный кодекс Российской Федерации  в части казначейского сопровождения, казначейского обеспечения обязательств и бюджетного мониторинга»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1" y="43319"/>
            <a:ext cx="919417" cy="359906"/>
          </a:xfrm>
          <a:prstGeom prst="rect">
            <a:avLst/>
          </a:prstGeom>
        </p:spPr>
      </p:pic>
      <p:sp>
        <p:nvSpPr>
          <p:cNvPr id="7" name="object 2"/>
          <p:cNvSpPr/>
          <p:nvPr/>
        </p:nvSpPr>
        <p:spPr>
          <a:xfrm flipV="1">
            <a:off x="1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Прямоугольник 7"/>
          <p:cNvSpPr/>
          <p:nvPr/>
        </p:nvSpPr>
        <p:spPr>
          <a:xfrm>
            <a:off x="2959100" y="1317625"/>
            <a:ext cx="990600" cy="457200"/>
          </a:xfrm>
          <a:prstGeom prst="rect">
            <a:avLst/>
          </a:prstGeom>
          <a:ln w="15875">
            <a:solidFill>
              <a:srgbClr val="FF0000"/>
            </a:solidFill>
          </a:ln>
        </p:spPr>
        <p:txBody>
          <a:bodyPr wrap="square" lIns="0" tIns="0" rIns="0" bIns="0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11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1" y="43319"/>
            <a:ext cx="919417" cy="3599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87617" y="43319"/>
            <a:ext cx="1143000" cy="359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r>
              <a:rPr lang="ru-RU" sz="500" dirty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39900" y="42301"/>
            <a:ext cx="3657600" cy="38569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dirty="0" smtClean="0"/>
              <a:t>Нормативно-правовая база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2100" y="555625"/>
            <a:ext cx="5334000" cy="5539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27.12.2019 № 479-ФЗ «О внесении изменений в Бюджетный кодекс Российской Федерации в части казначейского обслуживания и системы казначейских платежей»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79952" y="1165225"/>
            <a:ext cx="5335436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01.04.2020  № 15н «О порядке открытия казначейских счетов», вступающий в силу 1 января 2021 года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79952" y="1622425"/>
            <a:ext cx="5335436" cy="4001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14.05.2020 № 21н</a:t>
            </a:r>
          </a:p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порядке казначейского обслуживания», вступающий в силу 1 января 2021 года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79953" y="2077890"/>
            <a:ext cx="5269948" cy="5539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13.05.2020  № 20н  «Об утверждении правил организации и  функционирования системы казначейских платежей»,</a:t>
            </a:r>
          </a:p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вступающий в силу 1 января 2021 года</a:t>
            </a:r>
          </a:p>
        </p:txBody>
      </p:sp>
    </p:spTree>
    <p:extLst>
      <p:ext uri="{BB962C8B-B14F-4D97-AF65-F5344CB8AC3E}">
        <p14:creationId xmlns:p14="http://schemas.microsoft.com/office/powerpoint/2010/main" val="189986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1" y="43319"/>
            <a:ext cx="919417" cy="3599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87617" y="43319"/>
            <a:ext cx="1143000" cy="359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r>
              <a:rPr lang="ru-RU" sz="500" dirty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30300" y="479426"/>
            <a:ext cx="3810000" cy="946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1400" dirty="0"/>
              <a:t>Публикация на сайте УФК по г.</a:t>
            </a:r>
            <a:r>
              <a:rPr lang="en-US" sz="1400" dirty="0"/>
              <a:t> </a:t>
            </a:r>
            <a:r>
              <a:rPr lang="ru-RU" sz="1400" dirty="0"/>
              <a:t>Санкт-Петербургу</a:t>
            </a:r>
            <a:r>
              <a:rPr lang="en-US" sz="1400" dirty="0"/>
              <a:t>:</a:t>
            </a:r>
            <a:r>
              <a:rPr lang="en-US" sz="1400" u="sng" dirty="0"/>
              <a:t>piter.roskazna.gov.ru</a:t>
            </a:r>
            <a:r>
              <a:rPr lang="ru-RU" sz="1400" dirty="0"/>
              <a:t> информации о системе казначейских платежей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6580" y="1622425"/>
            <a:ext cx="1371600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1200" dirty="0"/>
              <a:t> раздел:</a:t>
            </a:r>
          </a:p>
          <a:p>
            <a:pPr algn="ctr"/>
            <a:r>
              <a:rPr lang="ru-RU" sz="1200" dirty="0"/>
              <a:t>«Документы» подраздел «Система казначейских платежей» «Нормативные правовые акты»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1201209" y="1354594"/>
            <a:ext cx="457200" cy="26783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3039828" y="1403721"/>
            <a:ext cx="0" cy="2519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4463881" y="1345704"/>
            <a:ext cx="476419" cy="3099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2347870" y="1655657"/>
            <a:ext cx="1365250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1200" dirty="0">
                <a:cs typeface="Times New Roman" panose="02020603050405020304" pitchFamily="18" charset="0"/>
              </a:rPr>
              <a:t>раздел</a:t>
            </a:r>
            <a:r>
              <a:rPr lang="en-US" sz="1200" dirty="0">
                <a:cs typeface="Times New Roman" panose="02020603050405020304" pitchFamily="18" charset="0"/>
              </a:rPr>
              <a:t>:</a:t>
            </a:r>
            <a:endParaRPr lang="ru-RU" sz="1200" dirty="0">
              <a:cs typeface="Times New Roman" panose="02020603050405020304" pitchFamily="18" charset="0"/>
            </a:endParaRPr>
          </a:p>
          <a:p>
            <a:pPr algn="ctr"/>
            <a:r>
              <a:rPr lang="ru-RU" sz="1200" dirty="0">
                <a:cs typeface="Times New Roman" panose="02020603050405020304" pitchFamily="18" charset="0"/>
              </a:rPr>
              <a:t>«Документы» подраздел «Система казначейских платежей» «Методические материалы»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228254" y="1657946"/>
            <a:ext cx="1279485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29" tIns="45715" rIns="91429" bIns="45715">
            <a:spAutoFit/>
          </a:bodyPr>
          <a:lstStyle/>
          <a:p>
            <a:pPr algn="ctr"/>
            <a:r>
              <a:rPr lang="ru-RU" sz="1200" dirty="0"/>
              <a:t>раздел</a:t>
            </a:r>
            <a:r>
              <a:rPr lang="en-US" sz="1200" dirty="0"/>
              <a:t>:</a:t>
            </a:r>
            <a:endParaRPr lang="ru-RU" sz="1200" dirty="0"/>
          </a:p>
          <a:p>
            <a:pPr algn="ctr"/>
            <a:r>
              <a:rPr lang="ru-RU" sz="1200" dirty="0"/>
              <a:t>«Документы» подраздел «Система казначейских платежей» «Казначейские счета»</a:t>
            </a:r>
          </a:p>
        </p:txBody>
      </p:sp>
    </p:spTree>
    <p:extLst>
      <p:ext uri="{BB962C8B-B14F-4D97-AF65-F5344CB8AC3E}">
        <p14:creationId xmlns:p14="http://schemas.microsoft.com/office/powerpoint/2010/main" val="110462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1" y="43319"/>
            <a:ext cx="919417" cy="3599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87617" y="43319"/>
            <a:ext cx="1143000" cy="359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r>
              <a:rPr lang="ru-RU" sz="500" dirty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1" y="65088"/>
            <a:ext cx="4238585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95412" y="564844"/>
            <a:ext cx="3265276" cy="2884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algn="ctr"/>
            <a:endParaRPr lang="ru-RU" sz="900" dirty="0"/>
          </a:p>
          <a:p>
            <a:pPr algn="ctr"/>
            <a:endParaRPr lang="ru-RU" sz="900" dirty="0"/>
          </a:p>
          <a:p>
            <a:pPr algn="ctr"/>
            <a:r>
              <a:rPr lang="ru-RU" sz="900" b="1" dirty="0" smtClean="0"/>
              <a:t>Банковский </a:t>
            </a:r>
            <a:r>
              <a:rPr lang="ru-RU" sz="900" b="1" dirty="0"/>
              <a:t>счет </a:t>
            </a:r>
            <a:r>
              <a:rPr lang="ru-RU" sz="900" b="1" dirty="0" smtClean="0"/>
              <a:t>40501810000001000001</a:t>
            </a:r>
            <a:endParaRPr lang="ru-RU" sz="900" b="1" dirty="0"/>
          </a:p>
          <a:p>
            <a:pPr algn="ctr"/>
            <a:r>
              <a:rPr lang="ru-RU" sz="900" b="1" dirty="0" smtClean="0"/>
              <a:t>(</a:t>
            </a:r>
            <a:r>
              <a:rPr lang="ru-RU" sz="900" b="1" dirty="0"/>
              <a:t>до 1 января 2021 года)</a:t>
            </a:r>
          </a:p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59117" y="1189778"/>
            <a:ext cx="4082055" cy="43264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algn="ctr"/>
            <a:endParaRPr lang="ru-RU" sz="900" dirty="0"/>
          </a:p>
          <a:p>
            <a:pPr algn="ctr"/>
            <a:endParaRPr lang="ru-RU" sz="900" b="1" dirty="0"/>
          </a:p>
          <a:p>
            <a:pPr algn="ctr"/>
            <a:r>
              <a:rPr lang="ru-RU" sz="900" b="1" dirty="0"/>
              <a:t>Казначейский счет </a:t>
            </a:r>
            <a:endParaRPr lang="ru-RU" sz="900" b="1" dirty="0" smtClean="0"/>
          </a:p>
          <a:p>
            <a:pPr algn="ctr"/>
            <a:r>
              <a:rPr lang="ru-RU" sz="900" b="1" dirty="0" smtClean="0"/>
              <a:t>03215643000000017200</a:t>
            </a:r>
            <a:endParaRPr lang="ru-RU" sz="900" b="1" dirty="0"/>
          </a:p>
          <a:p>
            <a:pPr algn="ctr"/>
            <a:r>
              <a:rPr lang="ru-RU" sz="900" b="1" dirty="0" smtClean="0"/>
              <a:t>(</a:t>
            </a:r>
            <a:r>
              <a:rPr lang="ru-RU" sz="900" b="1" dirty="0"/>
              <a:t>с 1 января 2021 года)</a:t>
            </a:r>
          </a:p>
          <a:p>
            <a:pPr algn="ctr"/>
            <a:endParaRPr lang="ru-RU" sz="900" dirty="0"/>
          </a:p>
          <a:p>
            <a:pPr algn="ctr"/>
            <a:r>
              <a:rPr lang="ru-RU" sz="900" dirty="0"/>
              <a:t> </a:t>
            </a:r>
          </a:p>
        </p:txBody>
      </p:sp>
      <p:sp>
        <p:nvSpPr>
          <p:cNvPr id="14" name="Стрелка вниз 13"/>
          <p:cNvSpPr/>
          <p:nvPr/>
        </p:nvSpPr>
        <p:spPr>
          <a:xfrm>
            <a:off x="2835813" y="855679"/>
            <a:ext cx="305587" cy="334099"/>
          </a:xfrm>
          <a:prstGeom prst="downArrow">
            <a:avLst/>
          </a:prstGeom>
          <a:solidFill>
            <a:srgbClr val="FFC000"/>
          </a:solidFill>
          <a:ln w="9525">
            <a:solidFill>
              <a:srgbClr val="003B59"/>
            </a:solidFill>
          </a:ln>
        </p:spPr>
        <p:txBody>
          <a:bodyPr wrap="square" lIns="0" tIns="0" rIns="0" bIns="0" rtlCol="0" anchor="ctr"/>
          <a:lstStyle/>
          <a:p>
            <a:pPr algn="ctr"/>
            <a:endParaRPr lang="ru-RU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8696647"/>
              </p:ext>
            </p:extLst>
          </p:nvPr>
        </p:nvGraphicFramePr>
        <p:xfrm>
          <a:off x="288290" y="1814712"/>
          <a:ext cx="5239187" cy="91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580"/>
                <a:gridCol w="194552"/>
                <a:gridCol w="192870"/>
                <a:gridCol w="192870"/>
                <a:gridCol w="140716"/>
                <a:gridCol w="245306"/>
                <a:gridCol w="140716"/>
                <a:gridCol w="192193"/>
                <a:gridCol w="192193"/>
                <a:gridCol w="240242"/>
                <a:gridCol w="240242"/>
                <a:gridCol w="207453"/>
                <a:gridCol w="224982"/>
                <a:gridCol w="222296"/>
                <a:gridCol w="210139"/>
                <a:gridCol w="230632"/>
                <a:gridCol w="297900"/>
                <a:gridCol w="240242"/>
                <a:gridCol w="624628"/>
                <a:gridCol w="432435"/>
              </a:tblGrid>
              <a:tr h="356679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rgbClr val="FFC000"/>
                          </a:solidFill>
                        </a:rPr>
                        <a:t>Признак</a:t>
                      </a:r>
                    </a:p>
                    <a:p>
                      <a:pPr algn="ctr"/>
                      <a:r>
                        <a:rPr lang="ru-RU" sz="900" dirty="0" smtClean="0">
                          <a:solidFill>
                            <a:srgbClr val="FFC000"/>
                          </a:solidFill>
                        </a:rPr>
                        <a:t>КС</a:t>
                      </a:r>
                      <a:endParaRPr lang="ru-RU" sz="900" dirty="0">
                        <a:solidFill>
                          <a:srgbClr val="FFC000"/>
                        </a:solidFill>
                      </a:endParaRPr>
                    </a:p>
                  </a:txBody>
                  <a:tcPr marL="57658" marR="57658" marT="28843" marB="28843"/>
                </a:tc>
                <a:tc gridSpan="4">
                  <a:txBody>
                    <a:bodyPr/>
                    <a:lstStyle/>
                    <a:p>
                      <a:pPr marL="0" algn="ctr"/>
                      <a:r>
                        <a:rPr lang="ru-RU" sz="900" b="1" dirty="0" smtClean="0">
                          <a:solidFill>
                            <a:srgbClr val="FFC000"/>
                          </a:solidFill>
                          <a:latin typeface="+mn-lt"/>
                          <a:ea typeface="+mn-ea"/>
                          <a:cs typeface="+mn-cs"/>
                        </a:rPr>
                        <a:t>Код вида счета</a:t>
                      </a:r>
                      <a:endParaRPr lang="ru-RU" sz="9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/>
                      <a:endParaRPr lang="ru-RU" sz="14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/>
                      <a:endParaRPr lang="ru-RU" sz="14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ctr"/>
                      <a:r>
                        <a:rPr lang="ru-RU" sz="900" b="1" dirty="0" smtClean="0">
                          <a:solidFill>
                            <a:srgbClr val="FFC000"/>
                          </a:solidFill>
                          <a:latin typeface="+mn-lt"/>
                          <a:ea typeface="+mn-ea"/>
                          <a:cs typeface="+mn-cs"/>
                        </a:rPr>
                        <a:t>Код валюты</a:t>
                      </a:r>
                      <a:endParaRPr lang="ru-RU" sz="9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 hMerge="1">
                  <a:txBody>
                    <a:bodyPr/>
                    <a:lstStyle/>
                    <a:p>
                      <a:pPr marL="0" algn="ctr"/>
                      <a:endParaRPr lang="ru-RU" sz="14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/>
                      <a:endParaRPr lang="ru-RU" sz="14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algn="ctr"/>
                      <a:r>
                        <a:rPr lang="ru-RU" sz="900" b="1" dirty="0" smtClean="0">
                          <a:solidFill>
                            <a:srgbClr val="FFC000"/>
                          </a:solidFill>
                          <a:latin typeface="+mn-lt"/>
                          <a:ea typeface="+mn-ea"/>
                          <a:cs typeface="+mn-cs"/>
                        </a:rPr>
                        <a:t>Идентификатор публично-правового образования</a:t>
                      </a:r>
                      <a:endParaRPr lang="ru-RU" sz="9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 hMerge="1">
                  <a:txBody>
                    <a:bodyPr/>
                    <a:lstStyle/>
                    <a:p>
                      <a:pPr marL="0" algn="ctr"/>
                      <a:endParaRPr lang="ru-RU" sz="14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/>
                      <a:endParaRPr lang="ru-RU" sz="14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/>
                      <a:endParaRPr lang="ru-RU" sz="14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/>
                      <a:endParaRPr lang="ru-RU" sz="14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/>
                      <a:endParaRPr lang="ru-RU" sz="14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/>
                      <a:endParaRPr lang="ru-RU" sz="14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/>
                      <a:endParaRPr lang="ru-RU" sz="14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900" b="1" dirty="0" smtClean="0">
                          <a:solidFill>
                            <a:srgbClr val="FFC000"/>
                          </a:solidFill>
                          <a:latin typeface="+mn-lt"/>
                          <a:ea typeface="+mn-ea"/>
                          <a:cs typeface="+mn-cs"/>
                        </a:rPr>
                        <a:t>Код ТОФК</a:t>
                      </a:r>
                      <a:endParaRPr lang="ru-RU" sz="9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/>
                      <a:r>
                        <a:rPr lang="ru-RU" sz="900" b="1" dirty="0" smtClean="0">
                          <a:solidFill>
                            <a:srgbClr val="FFC000"/>
                          </a:solidFill>
                          <a:latin typeface="+mn-lt"/>
                          <a:ea typeface="+mn-ea"/>
                          <a:cs typeface="+mn-cs"/>
                        </a:rPr>
                        <a:t>Порядковый номер счета</a:t>
                      </a:r>
                      <a:endParaRPr lang="ru-RU" sz="9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 hMerge="1">
                  <a:txBody>
                    <a:bodyPr/>
                    <a:lstStyle/>
                    <a:p>
                      <a:pPr marL="0" algn="ctr"/>
                      <a:endParaRPr lang="ru-RU" sz="1400" b="1" dirty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20657"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/>
                        <a:t>1</a:t>
                      </a:r>
                      <a:endParaRPr lang="ru-RU" sz="600" dirty="0"/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/>
                        <a:t>2</a:t>
                      </a:r>
                      <a:endParaRPr lang="ru-RU" sz="600" dirty="0"/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/>
                        <a:t>3</a:t>
                      </a:r>
                      <a:endParaRPr lang="ru-RU" sz="600" dirty="0"/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/>
                        <a:t>4</a:t>
                      </a:r>
                      <a:endParaRPr lang="ru-RU" sz="600" dirty="0"/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/>
                        <a:t>5</a:t>
                      </a:r>
                      <a:endParaRPr lang="ru-RU" sz="600" dirty="0"/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ru-RU" sz="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ru-RU" sz="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ru-RU" sz="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ru-RU" sz="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ru-RU" sz="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lang="ru-RU" sz="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endParaRPr lang="ru-RU" sz="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ru-RU" sz="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endParaRPr lang="ru-RU" sz="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/>
                        <a:t>17</a:t>
                      </a:r>
                      <a:endParaRPr lang="ru-RU" sz="600" dirty="0"/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/>
                        <a:t>18</a:t>
                      </a:r>
                      <a:endParaRPr lang="ru-RU" sz="600" dirty="0"/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/>
                        <a:t>19</a:t>
                      </a:r>
                      <a:endParaRPr lang="ru-RU" sz="600" dirty="0"/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/>
                        <a:t>20</a:t>
                      </a:r>
                      <a:endParaRPr lang="ru-RU" sz="600" dirty="0"/>
                    </a:p>
                  </a:txBody>
                  <a:tcPr marL="57658" marR="57658" marT="28843" marB="28843"/>
                </a:tc>
              </a:tr>
              <a:tr h="220657"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ru-RU" sz="800" b="1" dirty="0">
                        <a:solidFill>
                          <a:srgbClr val="FF0000"/>
                        </a:solidFill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ru-RU" sz="800" b="1" dirty="0">
                        <a:solidFill>
                          <a:srgbClr val="FF0000"/>
                        </a:solidFill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800" b="1" dirty="0">
                        <a:solidFill>
                          <a:srgbClr val="FF0000"/>
                        </a:solidFill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ru-RU" sz="800" b="1" dirty="0">
                        <a:solidFill>
                          <a:srgbClr val="FF0000"/>
                        </a:solidFill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ru-RU" sz="800" b="1" dirty="0">
                        <a:solidFill>
                          <a:srgbClr val="FF0000"/>
                        </a:solidFill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800" b="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endParaRPr lang="ru-RU" sz="800" b="1" dirty="0">
                        <a:solidFill>
                          <a:srgbClr val="FF0000"/>
                        </a:solidFill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ru-RU" sz="800" b="1" dirty="0">
                        <a:solidFill>
                          <a:srgbClr val="FF0000"/>
                        </a:solidFill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ru-RU" sz="800" b="1" dirty="0">
                        <a:solidFill>
                          <a:srgbClr val="FF0000"/>
                        </a:solidFill>
                      </a:endParaRPr>
                    </a:p>
                  </a:txBody>
                  <a:tcPr marL="57658" marR="57658" marT="28843" marB="2884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ru-RU" sz="800" b="1" dirty="0">
                        <a:solidFill>
                          <a:srgbClr val="FF0000"/>
                        </a:solidFill>
                      </a:endParaRPr>
                    </a:p>
                  </a:txBody>
                  <a:tcPr marL="57658" marR="57658" marT="28843" marB="28843"/>
                </a:tc>
              </a:tr>
            </a:tbl>
          </a:graphicData>
        </a:graphic>
      </p:graphicFrame>
      <p:sp>
        <p:nvSpPr>
          <p:cNvPr id="17" name="Стрелка вниз 16"/>
          <p:cNvSpPr/>
          <p:nvPr/>
        </p:nvSpPr>
        <p:spPr>
          <a:xfrm>
            <a:off x="2816594" y="1622425"/>
            <a:ext cx="305587" cy="199498"/>
          </a:xfrm>
          <a:prstGeom prst="downArrow">
            <a:avLst/>
          </a:prstGeom>
          <a:solidFill>
            <a:srgbClr val="FFC000"/>
          </a:solidFill>
          <a:ln w="9525">
            <a:solidFill>
              <a:srgbClr val="003B59"/>
            </a:solidFill>
          </a:ln>
        </p:spPr>
        <p:txBody>
          <a:bodyPr wrap="square" lIns="0" tIns="0" rIns="0" bIns="0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91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1" y="43319"/>
            <a:ext cx="919417" cy="3599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87617" y="43319"/>
            <a:ext cx="1143000" cy="359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r>
              <a:rPr lang="ru-RU" sz="500" dirty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88290" y="805204"/>
            <a:ext cx="5237268" cy="33650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</a:rPr>
              <a:t>Новые лицевые счета </a:t>
            </a:r>
            <a:r>
              <a:rPr lang="ru-RU" sz="1000" b="1" dirty="0" smtClean="0">
                <a:solidFill>
                  <a:schemeClr val="tx1"/>
                </a:solidFill>
              </a:rPr>
              <a:t>с кодом «41» </a:t>
            </a:r>
            <a:r>
              <a:rPr lang="ru-RU" sz="1000" b="1" dirty="0">
                <a:solidFill>
                  <a:schemeClr val="tx1"/>
                </a:solidFill>
              </a:rPr>
              <a:t>не открываются. Они остаются прежними.</a:t>
            </a:r>
            <a:r>
              <a:rPr lang="ru-RU" sz="10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0" name="Управляющая кнопка: звук 19">
            <a:hlinkClick r:id="" action="ppaction://noaction" highlightClick="1">
              <a:snd r:embed="rId3" name="applause.wav"/>
            </a:hlinkClick>
          </p:cNvPr>
          <p:cNvSpPr/>
          <p:nvPr/>
        </p:nvSpPr>
        <p:spPr>
          <a:xfrm rot="5400000">
            <a:off x="2786745" y="240110"/>
            <a:ext cx="240359" cy="657301"/>
          </a:xfrm>
          <a:prstGeom prst="actionButtonSound">
            <a:avLst/>
          </a:prstGeom>
          <a:solidFill>
            <a:srgbClr val="FF5050"/>
          </a:solidFill>
          <a:ln w="9525">
            <a:solidFill>
              <a:srgbClr val="003B59"/>
            </a:solidFill>
          </a:ln>
        </p:spPr>
        <p:txBody>
          <a:bodyPr wrap="square"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825837" y="43319"/>
            <a:ext cx="3571663" cy="35990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Внимание! С 01.01.2021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88290" y="1441544"/>
            <a:ext cx="5237268" cy="44466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</a:rPr>
              <a:t>Действующие карточки образцов подписей продолжают действовать. Их замена не требуется.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88290" y="2232025"/>
            <a:ext cx="5237268" cy="44466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Необходимо уведомить своих контрагентов об изменении с вашей стороны банковских реквизитов и учитывать это при заключении новых договоров на 2021 год</a:t>
            </a:r>
            <a:endParaRPr lang="ru-RU" sz="1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26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87617" y="43319"/>
            <a:ext cx="1143000" cy="359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500" dirty="0" smtClean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  <a:endParaRPr lang="ru-RU" sz="5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100" y="0"/>
            <a:ext cx="4267201" cy="479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5694481"/>
              </p:ext>
            </p:extLst>
          </p:nvPr>
        </p:nvGraphicFramePr>
        <p:xfrm>
          <a:off x="139700" y="540385"/>
          <a:ext cx="5334000" cy="169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981200"/>
                <a:gridCol w="1524000"/>
              </a:tblGrid>
              <a:tr h="778154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Номер действующего до 01.01.2021 расчетного счета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Наименование казначейского счета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Номер </a:t>
                      </a:r>
                      <a:r>
                        <a:rPr lang="ru-RU" sz="1000" dirty="0" smtClean="0">
                          <a:solidFill>
                            <a:srgbClr val="FF0000"/>
                          </a:solidFill>
                        </a:rPr>
                        <a:t>действующего с 01.01.2021 </a:t>
                      </a:r>
                      <a:r>
                        <a:rPr lang="ru-RU" sz="1000" dirty="0" smtClean="0"/>
                        <a:t>казначейского счета</a:t>
                      </a:r>
                    </a:p>
                  </a:txBody>
                  <a:tcPr/>
                </a:tc>
              </a:tr>
              <a:tr h="507492">
                <a:tc>
                  <a:txBody>
                    <a:bodyPr/>
                    <a:lstStyle/>
                    <a:p>
                      <a:pPr algn="ctr"/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40501810000001000001</a:t>
                      </a:r>
                      <a:endParaRPr lang="ru-RU" sz="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казначейский счет для осуществления и отражения операций с денежными средствами юридических лиц, не являющихся участниками бюджетного процесса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03215643000000017200</a:t>
                      </a:r>
                      <a:endParaRPr lang="ru-RU" sz="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0599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40101810200000010001</a:t>
                      </a:r>
                      <a:endParaRPr lang="ru-RU" sz="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казначейский счет для осуществления и отражения операций по учету и распределению поступлений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03100643000000017200</a:t>
                      </a:r>
                      <a:endParaRPr lang="ru-RU" sz="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639250"/>
              </p:ext>
            </p:extLst>
          </p:nvPr>
        </p:nvGraphicFramePr>
        <p:xfrm>
          <a:off x="368300" y="2308225"/>
          <a:ext cx="4876800" cy="838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0"/>
              </a:tblGrid>
              <a:tr h="838199"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Номер банковского счета:  № 40102810945370000005	</a:t>
                      </a:r>
                      <a:endParaRPr lang="ru-RU" sz="800" dirty="0" smtClean="0"/>
                    </a:p>
                    <a:p>
                      <a:pPr algn="ctr"/>
                      <a:r>
                        <a:rPr lang="ru-RU" sz="800" dirty="0" smtClean="0"/>
                        <a:t> </a:t>
                      </a:r>
                      <a:r>
                        <a:rPr lang="ru-RU" sz="800" dirty="0" smtClean="0"/>
                        <a:t>	</a:t>
                      </a:r>
                    </a:p>
                    <a:p>
                      <a:pPr algn="ctr"/>
                      <a:r>
                        <a:rPr lang="ru-RU" sz="800" dirty="0" smtClean="0"/>
                        <a:t>СЕВЕРО-ЗАПАДНОЕ ГУ БАНКА РОССИИ//УФК по г. Санкт-Петербургу, г. Санкт-Петербург, </a:t>
                      </a:r>
                      <a:endParaRPr lang="ru-RU" sz="800" dirty="0" smtClean="0"/>
                    </a:p>
                    <a:p>
                      <a:pPr algn="ctr"/>
                      <a:endParaRPr lang="ru-RU" sz="800" dirty="0" smtClean="0"/>
                    </a:p>
                    <a:p>
                      <a:pPr algn="ctr"/>
                      <a:r>
                        <a:rPr lang="ru-RU" sz="800" dirty="0" smtClean="0"/>
                        <a:t>БИК</a:t>
                      </a:r>
                      <a:r>
                        <a:rPr lang="ru-RU" sz="800" baseline="0" dirty="0" smtClean="0"/>
                        <a:t> </a:t>
                      </a:r>
                      <a:r>
                        <a:rPr lang="ru-RU" sz="800" dirty="0" smtClean="0"/>
                        <a:t>014030106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998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87617" y="43319"/>
            <a:ext cx="1143000" cy="359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500" dirty="0" smtClean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  <a:endParaRPr lang="ru-RU" sz="5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35100" y="43319"/>
            <a:ext cx="4191000" cy="588505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sz="800" dirty="0"/>
              <a:t>Образец платежного поручения при перечислении средств</a:t>
            </a:r>
          </a:p>
          <a:p>
            <a:pPr algn="ctr"/>
            <a:r>
              <a:rPr lang="ru-RU" sz="800" dirty="0"/>
              <a:t> с </a:t>
            </a:r>
            <a:r>
              <a:rPr lang="ru-RU" sz="800" dirty="0" smtClean="0"/>
              <a:t>41 </a:t>
            </a:r>
            <a:r>
              <a:rPr lang="ru-RU" sz="800" dirty="0"/>
              <a:t>лицевого счета. </a:t>
            </a:r>
          </a:p>
          <a:p>
            <a:pPr algn="ctr"/>
            <a:r>
              <a:rPr lang="ru-RU" sz="800" dirty="0"/>
              <a:t>Образцы платежных поручений  размещены на сайте Управления в разделе Документы/Казначейское сопровождение/ Проведение платежей с лицевого </a:t>
            </a:r>
            <a:r>
              <a:rPr lang="ru-RU" sz="900" dirty="0"/>
              <a:t>счета. </a:t>
            </a:r>
            <a:endParaRPr lang="ru-RU" sz="9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99" y="631825"/>
            <a:ext cx="5334001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47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1" y="43319"/>
            <a:ext cx="919417" cy="3599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87617" y="43319"/>
            <a:ext cx="1143000" cy="359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r>
              <a:rPr lang="ru-RU" sz="500" dirty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89498" y="43319"/>
            <a:ext cx="4180205" cy="384674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sz="900" dirty="0"/>
              <a:t>Образец платежного поручения при перечислении средств </a:t>
            </a:r>
            <a:r>
              <a:rPr lang="ru-RU" sz="900" dirty="0" smtClean="0"/>
              <a:t>заказчиком </a:t>
            </a:r>
          </a:p>
          <a:p>
            <a:pPr algn="ctr"/>
            <a:r>
              <a:rPr lang="ru-RU" sz="900" dirty="0" smtClean="0"/>
              <a:t> </a:t>
            </a:r>
            <a:r>
              <a:rPr lang="ru-RU" sz="900" dirty="0"/>
              <a:t>на 41 лицевой </a:t>
            </a:r>
            <a:r>
              <a:rPr lang="ru-RU" sz="900" dirty="0" smtClean="0"/>
              <a:t>счет исполнителя</a:t>
            </a:r>
            <a:endParaRPr lang="ru-RU" sz="9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479424"/>
            <a:ext cx="5562600" cy="259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677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1" y="43319"/>
            <a:ext cx="919417" cy="3599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87617" y="43319"/>
            <a:ext cx="1143000" cy="359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r>
              <a:rPr lang="ru-RU" sz="500" dirty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89498" y="43319"/>
            <a:ext cx="4180205" cy="384674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sz="900" dirty="0"/>
              <a:t>Образец платежного поручения при перечислении </a:t>
            </a:r>
            <a:r>
              <a:rPr lang="ru-RU" sz="900" dirty="0" smtClean="0"/>
              <a:t>в бюджет налоговых обязательств, страховых взносов, сборов и пр.</a:t>
            </a:r>
            <a:endParaRPr lang="ru-RU" sz="900" dirty="0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1609786"/>
              </p:ext>
            </p:extLst>
          </p:nvPr>
        </p:nvGraphicFramePr>
        <p:xfrm>
          <a:off x="139702" y="555626"/>
          <a:ext cx="5530002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Документ" r:id="rId4" imgW="6899816" imgH="2656951" progId="Word.Document.12">
                  <p:embed/>
                </p:oleObj>
              </mc:Choice>
              <mc:Fallback>
                <p:oleObj name="Документ" r:id="rId4" imgW="6899816" imgH="2656951" progId="Word.Document.12">
                  <p:embed/>
                  <p:pic>
                    <p:nvPicPr>
                      <p:cNvPr id="0" name="Объект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702" y="555626"/>
                        <a:ext cx="5530002" cy="259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493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1" y="43319"/>
            <a:ext cx="919417" cy="3599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87617" y="43319"/>
            <a:ext cx="1143000" cy="359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r>
              <a:rPr lang="ru-RU" sz="500" dirty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2519660" y="123325"/>
            <a:ext cx="3087543" cy="227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7662" tIns="28831" rIns="57662" bIns="2883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1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в социальных сетях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9" t="21698" r="21809" b="23933"/>
          <a:stretch/>
        </p:blipFill>
        <p:spPr>
          <a:xfrm>
            <a:off x="1089401" y="684812"/>
            <a:ext cx="681076" cy="588608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294813" y="1395289"/>
            <a:ext cx="2491581" cy="346186"/>
          </a:xfrm>
          <a:prstGeom prst="rect">
            <a:avLst/>
          </a:prstGeom>
          <a:noFill/>
        </p:spPr>
        <p:txBody>
          <a:bodyPr wrap="none" lIns="68517" tIns="34259" rIns="68517" bIns="34259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Instagram.com/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ufk_spb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216" y="728510"/>
            <a:ext cx="580883" cy="54491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3291545" y="1397475"/>
            <a:ext cx="2209452" cy="346186"/>
          </a:xfrm>
          <a:prstGeom prst="rect">
            <a:avLst/>
          </a:prstGeom>
          <a:noFill/>
        </p:spPr>
        <p:txBody>
          <a:bodyPr wrap="none" lIns="68517" tIns="34259" rIns="68517" bIns="34259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://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vk.com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ufkspb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971" y="1738991"/>
            <a:ext cx="2043227" cy="1295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Группа 13"/>
          <p:cNvGrpSpPr/>
          <p:nvPr/>
        </p:nvGrpSpPr>
        <p:grpSpPr>
          <a:xfrm>
            <a:off x="495595" y="1736335"/>
            <a:ext cx="2047446" cy="1305697"/>
            <a:chOff x="785965" y="2752312"/>
            <a:chExt cx="3247051" cy="2069696"/>
          </a:xfrm>
        </p:grpSpPr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965" y="2752312"/>
              <a:ext cx="3247051" cy="2069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8000" y="3875392"/>
              <a:ext cx="1007936" cy="927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TextBox 17"/>
          <p:cNvSpPr txBox="1"/>
          <p:nvPr/>
        </p:nvSpPr>
        <p:spPr>
          <a:xfrm>
            <a:off x="1838584" y="804734"/>
            <a:ext cx="953506" cy="368914"/>
          </a:xfrm>
          <a:prstGeom prst="rect">
            <a:avLst/>
          </a:prstGeom>
          <a:noFill/>
        </p:spPr>
        <p:txBody>
          <a:bodyPr wrap="square" lIns="57662" tIns="28831" rIns="57662" bIns="28831" rtlCol="0">
            <a:spAutoFit/>
          </a:bodyPr>
          <a:lstStyle/>
          <a:p>
            <a:pPr algn="ctr"/>
            <a:r>
              <a:rPr lang="ru-RU" sz="1000" b="1" i="1" dirty="0">
                <a:latin typeface="Times New Roman" pitchFamily="18" charset="0"/>
                <a:cs typeface="Times New Roman" pitchFamily="18" charset="0"/>
              </a:rPr>
              <a:t>2218 подписчиков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08292" y="804734"/>
            <a:ext cx="953506" cy="368914"/>
          </a:xfrm>
          <a:prstGeom prst="rect">
            <a:avLst/>
          </a:prstGeom>
          <a:noFill/>
        </p:spPr>
        <p:txBody>
          <a:bodyPr wrap="square" lIns="57662" tIns="28831" rIns="57662" bIns="28831" rtlCol="0">
            <a:spAutoFit/>
          </a:bodyPr>
          <a:lstStyle/>
          <a:p>
            <a:pPr algn="ctr"/>
            <a:r>
              <a:rPr lang="ru-RU" sz="1000" b="1" i="1" dirty="0">
                <a:latin typeface="Times New Roman" pitchFamily="18" charset="0"/>
                <a:cs typeface="Times New Roman" pitchFamily="18" charset="0"/>
              </a:rPr>
              <a:t>3155</a:t>
            </a:r>
          </a:p>
          <a:p>
            <a:pPr algn="ctr"/>
            <a:r>
              <a:rPr lang="ru-RU" sz="1000" b="1" i="1" dirty="0">
                <a:latin typeface="Times New Roman" pitchFamily="18" charset="0"/>
                <a:cs typeface="Times New Roman" pitchFamily="18" charset="0"/>
              </a:rPr>
              <a:t>подписчиков</a:t>
            </a:r>
          </a:p>
        </p:txBody>
      </p:sp>
    </p:spTree>
    <p:extLst>
      <p:ext uri="{BB962C8B-B14F-4D97-AF65-F5344CB8AC3E}">
        <p14:creationId xmlns:p14="http://schemas.microsoft.com/office/powerpoint/2010/main" val="132174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1" y="43319"/>
            <a:ext cx="919417" cy="3599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87617" y="43319"/>
            <a:ext cx="1143000" cy="359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r>
              <a:rPr lang="ru-RU" sz="500" dirty="0">
                <a:solidFill>
                  <a:schemeClr val="accent1">
                    <a:lumMod val="75000"/>
                  </a:schemeClr>
                </a:solidFill>
              </a:rPr>
              <a:t>УПРАВЛЕНИЕ ФЕДЕРАЛЬНОГО КАЗНАЧЕЙСТВА                      ПО Г. САНКТ-ПЕТЕРБУРГУ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21838" y="1208084"/>
            <a:ext cx="4949150" cy="368914"/>
          </a:xfrm>
          <a:prstGeom prst="rect">
            <a:avLst/>
          </a:prstGeom>
        </p:spPr>
        <p:txBody>
          <a:bodyPr wrap="square" lIns="57662" tIns="28831" rIns="57662" bIns="28831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9" t="21698" r="21809" b="23933"/>
          <a:stretch/>
        </p:blipFill>
        <p:spPr>
          <a:xfrm>
            <a:off x="679779" y="2303834"/>
            <a:ext cx="568539" cy="476482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303255" y="2829956"/>
            <a:ext cx="1345365" cy="213488"/>
          </a:xfrm>
          <a:prstGeom prst="rect">
            <a:avLst/>
          </a:prstGeom>
          <a:noFill/>
        </p:spPr>
        <p:txBody>
          <a:bodyPr wrap="none" lIns="57569" tIns="28784" rIns="57569" bIns="28784" rtlCol="0">
            <a:spAutoFit/>
          </a:bodyPr>
          <a:lstStyle/>
          <a:p>
            <a:r>
              <a:rPr lang="en-US" sz="10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Instagram.com/</a:t>
            </a:r>
            <a:r>
              <a:rPr lang="en-US" sz="1000" u="sng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ufk_spb</a:t>
            </a:r>
            <a:endParaRPr lang="ru-RU" sz="1000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669" y="2232063"/>
            <a:ext cx="598662" cy="571471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2259498" y="2784533"/>
            <a:ext cx="1292723" cy="213488"/>
          </a:xfrm>
          <a:prstGeom prst="rect">
            <a:avLst/>
          </a:prstGeom>
          <a:noFill/>
        </p:spPr>
        <p:txBody>
          <a:bodyPr wrap="none" lIns="57569" tIns="28784" rIns="57569" bIns="28784" rtlCol="0">
            <a:spAutoFit/>
          </a:bodyPr>
          <a:lstStyle/>
          <a:p>
            <a:r>
              <a:rPr lang="en-US" sz="10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10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://</a:t>
            </a:r>
            <a:r>
              <a:rPr lang="en-US" sz="10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piter.roskazna.ru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815" y="2303834"/>
            <a:ext cx="530527" cy="47648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4208797" y="2784532"/>
            <a:ext cx="1201834" cy="213488"/>
          </a:xfrm>
          <a:prstGeom prst="rect">
            <a:avLst/>
          </a:prstGeom>
          <a:noFill/>
        </p:spPr>
        <p:txBody>
          <a:bodyPr wrap="none" lIns="57569" tIns="28784" rIns="57569" bIns="28784" rtlCol="0">
            <a:spAutoFit/>
          </a:bodyPr>
          <a:lstStyle/>
          <a:p>
            <a:r>
              <a:rPr lang="en-US" sz="10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ru-RU" sz="10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://</a:t>
            </a:r>
            <a:r>
              <a:rPr lang="en-US" sz="10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vk.com</a:t>
            </a:r>
            <a:r>
              <a:rPr lang="ru-RU" sz="1000" u="sng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1000" u="sng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ufkspb</a:t>
            </a:r>
            <a:endParaRPr lang="ru-RU" sz="1000" u="sng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66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rgbClr val="003B59"/>
          </a:solidFill>
        </a:ln>
      </a:spPr>
      <a:bodyPr wrap="square" lIns="0" tIns="0" rIns="0" bIns="0" rtlCol="0"/>
      <a:lstStyle>
        <a:defPPr>
          <a:defRPr/>
        </a:defPPr>
      </a:lst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1880</TotalTime>
  <Words>964</Words>
  <Application>Microsoft Office PowerPoint</Application>
  <PresentationFormat>Произвольный</PresentationFormat>
  <Paragraphs>206</Paragraphs>
  <Slides>13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Office Theme</vt:lpstr>
      <vt:lpstr>Документ</vt:lpstr>
      <vt:lpstr>Презентация PowerPoint</vt:lpstr>
      <vt:lpstr>Трансформация системы счетов</vt:lpstr>
      <vt:lpstr>Соответствие банковских счетов казначейским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Кошевая Татьяна Юрьевна</cp:lastModifiedBy>
  <cp:revision>172</cp:revision>
  <dcterms:created xsi:type="dcterms:W3CDTF">2019-07-31T16:47:50Z</dcterms:created>
  <dcterms:modified xsi:type="dcterms:W3CDTF">2020-12-01T12:02:37Z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